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4" r:id="rId11"/>
    <p:sldId id="264" r:id="rId12"/>
    <p:sldId id="265" r:id="rId13"/>
    <p:sldId id="278" r:id="rId14"/>
    <p:sldId id="276" r:id="rId15"/>
    <p:sldId id="277" r:id="rId16"/>
    <p:sldId id="266" r:id="rId17"/>
    <p:sldId id="282" r:id="rId18"/>
    <p:sldId id="279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31" autoAdjust="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570C-0C4F-4529-AC80-B31A7A6A041C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953D5-D5EA-4FE7-B3B1-118CBCAF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772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953D5-D5EA-4FE7-B3B1-118CBCAFE1C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38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5301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73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694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97770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646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0215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7141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458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43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31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70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48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6506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79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15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199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705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42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15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4346" y="2130425"/>
            <a:ext cx="9358346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История</a:t>
            </a:r>
            <a:br>
              <a:rPr lang="ru-RU" dirty="0" smtClean="0"/>
            </a:br>
            <a:r>
              <a:rPr lang="ru-RU" dirty="0" smtClean="0"/>
              <a:t>создания выборов</a:t>
            </a:r>
            <a:br>
              <a:rPr lang="ru-RU" dirty="0" smtClean="0"/>
            </a:br>
            <a:r>
              <a:rPr lang="ru-RU" dirty="0" smtClean="0"/>
              <a:t>в России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3357562"/>
            <a:ext cx="6527648" cy="2438406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выполнила:</a:t>
            </a:r>
            <a:b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Гадеева</a:t>
            </a: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 </a:t>
            </a:r>
            <a:r>
              <a:rPr lang="ru-RU" sz="5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Ринатовна</a:t>
            </a: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9«Г» класса</a:t>
            </a:r>
          </a:p>
          <a:p>
            <a:pPr>
              <a:spcBef>
                <a:spcPts val="0"/>
              </a:spcBef>
            </a:pP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«СОШ№38» </a:t>
            </a:r>
          </a:p>
          <a:p>
            <a:pPr>
              <a:spcBef>
                <a:spcPts val="0"/>
              </a:spcBef>
            </a:pPr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Набережные Челны</a:t>
            </a:r>
            <a:b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Железнова Эльвира </a:t>
            </a:r>
            <a:r>
              <a:rPr lang="ru-RU" sz="5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Радифовна</a:t>
            </a: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</a:t>
            </a:r>
            <a:b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обществознания</a:t>
            </a:r>
            <a:r>
              <a:rPr lang="ru-RU" sz="6200" dirty="0" smtClean="0">
                <a:solidFill>
                  <a:schemeClr val="bg1"/>
                </a:solidFill>
              </a:rPr>
              <a:t/>
            </a:r>
            <a:br>
              <a:rPr lang="ru-RU" sz="6200" dirty="0" smtClean="0">
                <a:solidFill>
                  <a:schemeClr val="bg1"/>
                </a:solidFill>
              </a:rPr>
            </a:br>
            <a:endParaRPr lang="ru-RU" sz="6200" dirty="0" smtClean="0">
              <a:solidFill>
                <a:schemeClr val="bg1"/>
              </a:solidFill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1604993"/>
            <a:ext cx="5786755" cy="3792933"/>
          </a:xfrm>
          <a:prstGeom prst="rect">
            <a:avLst/>
          </a:prstGeom>
          <a:ln/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4168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cap="all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21 января 1937 г. была принята и новая Конституция РСФСР, также заменившая съезды советов на Верховный Совет республики, депутаты которого избирались на 4 года по норме 1 депутат от 150 тысяч населения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4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Изменения </a:t>
            </a:r>
            <a:br>
              <a:rPr lang="ru-RU" sz="3600" dirty="0" smtClean="0"/>
            </a:br>
            <a:r>
              <a:rPr lang="ru-RU" sz="3600" dirty="0" smtClean="0"/>
              <a:t>в системе государственной власти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7761" y="908720"/>
            <a:ext cx="9144000" cy="3366120"/>
          </a:xfrm>
        </p:spPr>
        <p:txBody>
          <a:bodyPr>
            <a:normAutofit/>
          </a:bodyPr>
          <a:lstStyle/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002060"/>
                </a:solidFill>
              </a:rPr>
              <a:t>Самым принципиальным изменением в системе государственной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Власти стало введение в 1991 г. поста Президента РСФСР и 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Соответствующее перераспределение властных функций между различными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ветвями власти. 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002060"/>
                </a:solidFill>
              </a:rPr>
              <a:t>21 сентября 1993 г. Президент России Б. Н. Ельцин издал Указ №1400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“О поэтапной конституционной реформе в Российской Федерации”,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которым предписывалось “прервать Осуществление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законодательной,  распорядительной и контрольной  функций Съездом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народных депутатов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и Верховным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Советом Российской Федерации”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3284984"/>
            <a:ext cx="489654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628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Выборы сегодня 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1323528"/>
            <a:ext cx="9144000" cy="818152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Выборы сегодня в современной России- необходимый элемент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народовластия. Понятие выборов многогранно. Совокупность правовых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норм, регулирующих общественные  отношения, возникающие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в процессе подготовки и проведении  выборов,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составляет самостоятельный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конституционно-правовой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институт, именуемый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Избирательным  правом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75526a9efc080a4cd43c7155ee49f9c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852936"/>
            <a:ext cx="5112568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1"/>
            <a:ext cx="7797662" cy="105273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Выборы сегодня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1124744"/>
            <a:ext cx="7797662" cy="4176463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>
                <a:solidFill>
                  <a:srgbClr val="FF0000"/>
                </a:solidFill>
                <a:ea typeface="Calibri" panose="020F0502020204030204" pitchFamily="34" charset="0"/>
                <a:cs typeface="+mj-cs"/>
              </a:rPr>
              <a:t>Во-первых</a:t>
            </a:r>
            <a:r>
              <a:rPr lang="ru-RU" sz="26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, выборы наряду с референдумом являются в соответствии с Конституцией Российской Федерации (ст. 3) высшим непосредственным выражением власти народа, формой осуществления народовластия в стране, при которой народ выражает свою политическую волю </a:t>
            </a:r>
            <a:r>
              <a:rPr lang="ru-RU" sz="26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непосредственно</a:t>
            </a:r>
          </a:p>
          <a:p>
            <a:r>
              <a:rPr lang="ru-RU" sz="2600" dirty="0">
                <a:solidFill>
                  <a:srgbClr val="FF0000"/>
                </a:solidFill>
                <a:ea typeface="Calibri" panose="020F0502020204030204" pitchFamily="34" charset="0"/>
                <a:cs typeface="+mj-cs"/>
              </a:rPr>
              <a:t>Во-вторых,</a:t>
            </a:r>
            <a:r>
              <a:rPr lang="ru-RU" sz="26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 выборы являются механизмом реализации конституционного права граждан избирать и быть избранными в органы государственной власти и в органы местного самоуправления (ст. 32).</a:t>
            </a:r>
            <a:br>
              <a:rPr lang="ru-RU" sz="26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7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/>
            </a:r>
            <a:br>
              <a:rPr lang="ru-RU" sz="17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  <a:t/>
            </a:r>
            <a:br>
              <a:rPr lang="ru-RU" sz="18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  <a:t/>
            </a:r>
            <a:br>
              <a:rPr lang="ru-RU" sz="18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40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188640"/>
            <a:ext cx="7797662" cy="1080120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900" b="1" dirty="0" smtClean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 smtClean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>
                <a:latin typeface="+mn-lt"/>
                <a:ea typeface="Calibri" panose="020F0502020204030204" pitchFamily="34" charset="0"/>
              </a:rPr>
            </a:br>
            <a:r>
              <a:rPr lang="ru-RU" sz="900" b="1" dirty="0" smtClean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 smtClean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>
                <a:latin typeface="+mn-lt"/>
                <a:ea typeface="Calibri" panose="020F0502020204030204" pitchFamily="34" charset="0"/>
              </a:rPr>
            </a:br>
            <a:r>
              <a:rPr lang="ru-RU" sz="900" b="1" dirty="0" smtClean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 smtClean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>
                <a:latin typeface="+mn-lt"/>
                <a:ea typeface="Calibri" panose="020F0502020204030204" pitchFamily="34" charset="0"/>
              </a:rPr>
            </a:br>
            <a:r>
              <a:rPr lang="ru-RU" sz="900" b="1" dirty="0" smtClean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 smtClean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>
                <a:latin typeface="+mn-lt"/>
                <a:ea typeface="Calibri" panose="020F0502020204030204" pitchFamily="34" charset="0"/>
              </a:rPr>
            </a:br>
            <a:r>
              <a:rPr lang="ru-RU" sz="900" b="1" dirty="0" smtClean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 smtClean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b="1" dirty="0">
                <a:latin typeface="+mn-lt"/>
                <a:ea typeface="Calibri" panose="020F0502020204030204" pitchFamily="34" charset="0"/>
              </a:rPr>
            </a:br>
            <a:r>
              <a:rPr lang="ru-RU" sz="4000" b="1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4000" b="1" dirty="0">
                <a:latin typeface="+mn-lt"/>
                <a:ea typeface="Calibri" panose="020F0502020204030204" pitchFamily="34" charset="0"/>
              </a:rPr>
            </a:br>
            <a:r>
              <a:rPr lang="ru-RU" sz="2000" dirty="0" smtClean="0">
                <a:latin typeface="+mn-lt"/>
                <a:ea typeface="Calibri" panose="020F0502020204030204" pitchFamily="34" charset="0"/>
              </a:rPr>
              <a:t>Главные </a:t>
            </a:r>
            <a:r>
              <a:rPr lang="ru-RU" sz="2000" dirty="0">
                <a:latin typeface="+mn-lt"/>
                <a:ea typeface="Calibri" panose="020F0502020204030204" pitchFamily="34" charset="0"/>
              </a:rPr>
              <a:t>принципы</a:t>
            </a:r>
            <a:r>
              <a:rPr lang="ru-RU" sz="4000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4000" dirty="0">
                <a:latin typeface="+mn-lt"/>
                <a:ea typeface="Calibri" panose="020F0502020204030204" pitchFamily="34" charset="0"/>
              </a:rPr>
            </a:br>
            <a:r>
              <a:rPr lang="ru-RU" sz="900" b="1" dirty="0">
                <a:latin typeface="+mn-lt"/>
                <a:ea typeface="Calibri" panose="020F0502020204030204" pitchFamily="34" charset="0"/>
              </a:rPr>
              <a:t> </a:t>
            </a:r>
            <a:r>
              <a:rPr lang="ru-RU" sz="900" dirty="0">
                <a:latin typeface="+mn-lt"/>
                <a:ea typeface="Calibri" panose="020F0502020204030204" pitchFamily="34" charset="0"/>
              </a:rPr>
              <a:t/>
            </a:r>
            <a:br>
              <a:rPr lang="ru-RU" sz="900" dirty="0">
                <a:latin typeface="+mn-lt"/>
                <a:ea typeface="Calibri" panose="020F0502020204030204" pitchFamily="34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2780927"/>
            <a:ext cx="7797662" cy="1296145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Всеобщий характер выборов означает право каждого гражданина РФ, достигшего 18 лет, избирать (активное избирательное право), а по достижении возраста, установленного Конституцией РФ быть избранным (пассивное избирательное право) на ту или иную государственную должность или в органы государственной власти и органы местного самоуправления. Возрастные пределы кандидатов колеблются от 21 года на выборах в Государственную думу до 35 лет для кандидата на пост Президента РФ</a:t>
            </a:r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Равное </a:t>
            </a:r>
            <a:r>
              <a:rPr lang="ru-RU" sz="14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избирательное право означает участие граждан России в выборах на равных основаниях. Голос каждого избирателя во всех отношениях имеет один и тот же «вес</a:t>
            </a:r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».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Прямые </a:t>
            </a:r>
            <a:r>
              <a:rPr lang="ru-RU" sz="14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выборы свидетельствуют о непосредственном участии избирателей в формировании выборных органов государственной власти и местного самоуправления, а также в выборах избираемых должностных лиц. В современной России путём прямых выборов избираются Президент РФ и все главы субъектов Российской Федерации, Государственная дума и все законодательные собрания субъектов Федерации, главы муниципальных образований и муниципальные представительные органы</a:t>
            </a:r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 </a:t>
            </a:r>
            <a:r>
              <a:rPr lang="ru-RU" sz="14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Тайное голосование означает выражение воли избирателей без ведома и контроля со стороны других лиц</a:t>
            </a:r>
            <a:r>
              <a:rPr lang="ru-RU" sz="14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  <a:t>.</a:t>
            </a:r>
            <a:br>
              <a:rPr lang="ru-RU" sz="1400" dirty="0">
                <a:solidFill>
                  <a:srgbClr val="B80E0F"/>
                </a:solidFill>
                <a:ea typeface="Calibri" panose="020F0502020204030204" pitchFamily="34" charset="0"/>
                <a:cs typeface="+mj-cs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317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836712"/>
            <a:ext cx="7797662" cy="144016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B80E0F"/>
                </a:solidFill>
                <a:ea typeface="Calibri" panose="020F0502020204030204" pitchFamily="34" charset="0"/>
              </a:rPr>
              <a:t>Главные принципы</a:t>
            </a:r>
            <a:r>
              <a:rPr lang="ru-RU" sz="4000" dirty="0">
                <a:solidFill>
                  <a:srgbClr val="B80E0F"/>
                </a:solidFill>
                <a:ea typeface="Calibri" panose="020F0502020204030204" pitchFamily="34" charset="0"/>
              </a:rPr>
              <a:t/>
            </a:r>
            <a:br>
              <a:rPr lang="ru-RU" sz="4000" dirty="0">
                <a:solidFill>
                  <a:srgbClr val="B80E0F"/>
                </a:solidFill>
                <a:ea typeface="Calibri" panose="020F0502020204030204" pitchFamily="34" charset="0"/>
              </a:rPr>
            </a:br>
            <a:r>
              <a:rPr lang="ru-RU" sz="900" b="1" dirty="0">
                <a:solidFill>
                  <a:srgbClr val="B80E0F"/>
                </a:solidFill>
                <a:ea typeface="Calibri" panose="020F0502020204030204" pitchFamily="34" charset="0"/>
              </a:rPr>
              <a:t> </a:t>
            </a:r>
            <a:r>
              <a:rPr lang="ru-RU" sz="900" dirty="0">
                <a:solidFill>
                  <a:srgbClr val="B80E0F"/>
                </a:solidFill>
                <a:ea typeface="Calibri" panose="020F0502020204030204" pitchFamily="34" charset="0"/>
              </a:rPr>
              <a:t/>
            </a:r>
            <a:br>
              <a:rPr lang="ru-RU" sz="900" dirty="0">
                <a:solidFill>
                  <a:srgbClr val="B80E0F"/>
                </a:solidFill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0"/>
            <a:ext cx="7797662" cy="6741368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Статья 2 Федерального закона «Об основных гарантиях избирательных прав и права на участие в референдуме граждан Российской Федерации» от 12 июня 2002 года № 67-ФЗ Выборы - это форма прямого волеизъявления граждан, осуществляемого в соответствии с Конституцией РФ, федеральными законами, законами субъектов РФ, уставами муниципальных образований в целях формирования органа государственной власти, органа местного самоуправления или наделения полномочиями должностного лица.</a:t>
            </a:r>
            <a:b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      Из самого определения уже видно, что в РФ существуют следующие виды выборов: </a:t>
            </a:r>
            <a:b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- </a:t>
            </a:r>
            <a:r>
              <a:rPr lang="ru-RU" sz="1800" dirty="0">
                <a:solidFill>
                  <a:srgbClr val="FF0000"/>
                </a:solidFill>
                <a:ea typeface="Calibri" panose="020F0502020204030204" pitchFamily="34" charset="0"/>
                <a:cs typeface="+mj-cs"/>
              </a:rPr>
              <a:t>выборы</a:t>
            </a: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 органов государственной власти (сюда относится Президент РФ и Государственная Дума Федерального Собрания РФ); </a:t>
            </a:r>
            <a:b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- выборы органов государственной власти в субъектах РФ (областях, республиках и т.д.); </a:t>
            </a:r>
            <a:b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-</a:t>
            </a:r>
            <a:r>
              <a:rPr lang="ru-RU" sz="1800" dirty="0">
                <a:solidFill>
                  <a:srgbClr val="FF0000"/>
                </a:solidFill>
                <a:ea typeface="Calibri" panose="020F0502020204030204" pitchFamily="34" charset="0"/>
                <a:cs typeface="+mj-cs"/>
              </a:rPr>
              <a:t>выборы</a:t>
            </a: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 в органы местного самоуправления.</a:t>
            </a:r>
            <a:br>
              <a:rPr lang="ru-RU" sz="1800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09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Заключение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      </a:t>
            </a:r>
            <a:r>
              <a:rPr lang="ru-RU" sz="1800" dirty="0" smtClean="0">
                <a:solidFill>
                  <a:srgbClr val="002060"/>
                </a:solidFill>
              </a:rPr>
              <a:t>История выборов своими корнями уходит в далекое прошлое. Каждый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гражданин через выборы воздействует на формирование органов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государственной власти и тем самым регулируют свое право на участие в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управлении государственными делами.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Своим проектом мне бы хотелось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повысить правовую грамотность подростков и дать информацию для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размышления им в будущем в их политической активности как избирателей.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Надеюсь, что моя работа повысит у подростков активную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жизненную позицию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1587649"/>
            <a:ext cx="11830726" cy="25614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2063396"/>
            <a:ext cx="7797662" cy="58301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solidFill>
                <a:srgbClr val="00B050"/>
              </a:solidFill>
            </a:endParaRPr>
          </a:p>
        </p:txBody>
      </p:sp>
      <p:pic>
        <p:nvPicPr>
          <p:cNvPr id="1026" name="Picture 2" descr="https://avatars.mds.yandex.net/i?id=2a0000018df3a4d7eb4e8a6147223e1f7565-469669-fast-image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30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 algn="ctr">
              <a:lnSpc>
                <a:spcPct val="120000"/>
              </a:lnSpc>
              <a:spcBef>
                <a:spcPts val="1000"/>
              </a:spcBef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Источники: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1484784"/>
            <a:ext cx="7797662" cy="3889801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Конституция РФ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- Журавлев В.П. учебное пособие «Избирательное право и избирательный процесс в Российской Федерации» Санкт-Петербург 2006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-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http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://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www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rcoit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ru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/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- 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http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://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www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booksite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ru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/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- 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http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://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russian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7.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ru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/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-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https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://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ru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 err="1">
                <a:solidFill>
                  <a:srgbClr val="002060"/>
                </a:solidFill>
                <a:ea typeface="Calibri" panose="020F0502020204030204" pitchFamily="34" charset="0"/>
              </a:rPr>
              <a:t>wikipedia</a:t>
            </a:r>
            <a:r>
              <a:rPr lang="ru-RU" sz="19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r>
              <a:rPr lang="en-US" sz="1900" dirty="0">
                <a:solidFill>
                  <a:srgbClr val="002060"/>
                </a:solidFill>
                <a:ea typeface="Calibri" panose="020F0502020204030204" pitchFamily="34" charset="0"/>
              </a:rPr>
              <a:t>org </a:t>
            </a:r>
            <a:endParaRPr lang="ru-RU" sz="19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99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1587649"/>
            <a:ext cx="11830726" cy="25614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4797152"/>
            <a:ext cx="6721945" cy="3096343"/>
          </a:xfrm>
        </p:spPr>
        <p:txBody>
          <a:bodyPr/>
          <a:lstStyle/>
          <a:p>
            <a:pPr marL="0" lvl="0" indent="0" algn="ctr">
              <a:buClr>
                <a:srgbClr val="B80E0F"/>
              </a:buClr>
              <a:buNone/>
            </a:pPr>
            <a:r>
              <a:rPr lang="ru-RU" dirty="0">
                <a:solidFill>
                  <a:srgbClr val="0070C0"/>
                </a:solidFill>
              </a:rPr>
              <a:t>Благодарю за внимание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B050"/>
              </a:solidFill>
            </a:endParaRPr>
          </a:p>
        </p:txBody>
      </p:sp>
      <p:pic>
        <p:nvPicPr>
          <p:cNvPr id="1028" name="Picture 4" descr="https://u.9111s.ru/uploads/202402/26/29096e4303656e7cae4cb76c9bd228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6673"/>
            <a:ext cx="8592889" cy="487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890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1" y="1700808"/>
            <a:ext cx="7797662" cy="367377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Цель: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Познакомить учащихся с историей выборов, развитием избирательной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системы России, с первичным представлением о необходимости участия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политической жизни общества</a:t>
            </a:r>
            <a:r>
              <a:rPr lang="ru-RU" dirty="0" smtClean="0"/>
              <a:t>.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>1.Ознакомить будущих избирателей-школьников с историей выборов.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2.Развитие правовой грамотности и политической активности избирателя.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3.Воспитание у подростков активной жизненной позиции.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Актуальность работы</a:t>
            </a:r>
            <a:r>
              <a:rPr lang="ru-RU" dirty="0" smtClean="0"/>
              <a:t>: </a:t>
            </a:r>
            <a:r>
              <a:rPr lang="ru-RU" dirty="0" smtClean="0">
                <a:solidFill>
                  <a:srgbClr val="002060"/>
                </a:solidFill>
              </a:rPr>
              <a:t>проект может быть использован в курсе преподавания правовых дисциплин в школе и для проведения внеклассных мероприятий, посвященных теме выборов.</a:t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1" y="332656"/>
            <a:ext cx="6980372" cy="1008113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История выборов в России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107" y="-2187624"/>
            <a:ext cx="8802365" cy="864096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выборов начинается с IX века. 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Древней Руси царила  прямая демократия. Особенно ярко это проявилось в Новгороде и Пскове.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вече рассматривались наиболее важные вопросы государственной  жизни.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1682148896_sneg-top-p-drevnyaya-rus-kartinki-dlya-prezentatsii-k-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0968"/>
            <a:ext cx="8964488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Новгородское вече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638" y="1054744"/>
            <a:ext cx="8550692" cy="1800200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B80E0F"/>
              </a:buClr>
            </a:pP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На вече рассматривались 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вопросы 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государственной жизни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. Все решения принимались посредством выборного 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принципа: присутствующим 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предлагалось высказаться "за" или "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против» предложений, сформулированных исполнительной властью. Выборными 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были 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главные должностные  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лица Новгорода – посадник, </a:t>
            </a:r>
            <a:r>
              <a:rPr lang="ru-RU" sz="7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тысяцкий, архиепископ</a:t>
            </a:r>
            <a: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br>
              <a:rPr lang="ru-RU" sz="72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endParaRPr lang="ru-RU" sz="7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780928"/>
            <a:ext cx="8784976" cy="4077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Земские соборы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315416"/>
            <a:ext cx="8015254" cy="6370141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Представительство сословных групп на соборах последовательно расширялось. Если Иван Грозный выступал перед представителями высшей администрации (боярами, дворецкими, воеводами,, княжатами), то в 1653 г. на соборе присутствовало купечество, простые горожане, в случае необходимости, в работе собора принимали участие представители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белого и черного духовенства. Наиболее важными событиями в деятельности Земских  соборов были выборы царей.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Выборы царей проходили в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    1598 г. – избран на царство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Борис Годунов,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   1606 г. – Василий Шуйский,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   1613 г. –Михаил Романов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643093884_8-vsegda-pomnim-com-p-pervii-zemskii-sobor-foto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780928"/>
            <a:ext cx="6192688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000108"/>
          </a:xfrm>
        </p:spPr>
        <p:txBody>
          <a:bodyPr/>
          <a:lstStyle/>
          <a:p>
            <a:pPr algn="ctr"/>
            <a:r>
              <a:rPr lang="ru-RU" dirty="0" smtClean="0"/>
              <a:t>Казачье самоуправление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201622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  Казачье самоуправление-уникальный элемент казачьей общины, 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прежде всего, в строгом и неукоснительном соблюдении неписанных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норм казачьей жизни. Высший законодательный орган - войсковой круг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 — общее собрание казаков-воинов, получивший название от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обычая становиться для решения важнейших вопросов по кругу,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чтобы видеть глаза друг друга и чувствовать себя равными с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 другими членами общины.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068960"/>
            <a:ext cx="6696744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58345"/>
          </a:xfrm>
        </p:spPr>
        <p:txBody>
          <a:bodyPr/>
          <a:lstStyle/>
          <a:p>
            <a:pPr algn="ctr"/>
            <a:r>
              <a:rPr lang="ru-RU" dirty="0" smtClean="0"/>
              <a:t>Государственная Дума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-315416"/>
            <a:ext cx="8715436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В </a:t>
            </a:r>
            <a:r>
              <a:rPr lang="ru-RU" sz="1600" dirty="0">
                <a:solidFill>
                  <a:srgbClr val="002060"/>
                </a:solidFill>
              </a:rPr>
              <a:t>начале XX в. в государственном устройстве России </a:t>
            </a:r>
            <a:r>
              <a:rPr lang="ru-RU" sz="1600" dirty="0" smtClean="0">
                <a:solidFill>
                  <a:srgbClr val="002060"/>
                </a:solidFill>
              </a:rPr>
              <a:t>произошли значительные </a:t>
            </a:r>
            <a:r>
              <a:rPr lang="ru-RU" sz="1600" dirty="0">
                <a:solidFill>
                  <a:srgbClr val="002060"/>
                </a:solidFill>
              </a:rPr>
              <a:t>перемены.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Революционные </a:t>
            </a:r>
            <a:r>
              <a:rPr lang="ru-RU" sz="1600" dirty="0">
                <a:solidFill>
                  <a:srgbClr val="002060"/>
                </a:solidFill>
              </a:rPr>
              <a:t>события 1905 – 1907 </a:t>
            </a:r>
            <a:r>
              <a:rPr lang="ru-RU" sz="1600" dirty="0" smtClean="0">
                <a:solidFill>
                  <a:srgbClr val="002060"/>
                </a:solidFill>
              </a:rPr>
              <a:t>гг. заставили </a:t>
            </a:r>
            <a:r>
              <a:rPr lang="ru-RU" sz="1600" dirty="0">
                <a:solidFill>
                  <a:srgbClr val="002060"/>
                </a:solidFill>
              </a:rPr>
              <a:t>самодержавие пойти на политические уступки.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  Впервые в истории России был создан общегосударственный правительственный орган – Государственная Дума. Население получило политические права, стала реальностью 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многопартийная система.  Все это привело к изменениям в избирательном праве.</a:t>
            </a:r>
            <a:br>
              <a:rPr lang="ru-RU" sz="1600" dirty="0" smtClean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1200px-Зал_заседаний_государственной_думы_1906-19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708920"/>
            <a:ext cx="7556437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-30765"/>
            <a:ext cx="7797662" cy="186853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Выборы после Февральской революции</a:t>
            </a:r>
            <a:endParaRPr lang="ru-RU" dirty="0"/>
          </a:p>
        </p:txBody>
      </p:sp>
      <p:pic>
        <p:nvPicPr>
          <p:cNvPr id="4" name="Содержимое 3" descr="1-1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960" y="2924944"/>
            <a:ext cx="4574914" cy="3456384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428736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      Февральская революция 1917 г. положила начало новому этапу в истории российского избирательного права и, хотя они действовали недолго, были для России масштабным явлением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57430"/>
            <a:ext cx="9001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После февральской революции: в стране стала быстро расти сеть советов рабочих, солдатских, крестьянских депутатов. В мае 1917 г. состоялся I съезд крестьянских советов, а в июне - рабочих и солдатских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3214686"/>
            <a:ext cx="4211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Таким образом, избирательное законодательство периода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демократической республики в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России представляло собой самый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современный по тем временам государственно-правовой документ.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92695"/>
            <a:ext cx="8018089" cy="1368153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В июле 1918 г. </a:t>
            </a:r>
            <a:r>
              <a:rPr lang="en-US" sz="1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</a:t>
            </a:r>
            <a:r>
              <a:rPr lang="ru-RU" sz="1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съезд советов принял Конституцию РСФСР. </a:t>
            </a:r>
            <a:r>
              <a:rPr lang="ru-RU" sz="18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В </a:t>
            </a:r>
            <a:r>
              <a:rPr lang="ru-RU" sz="1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ней устанавливалось, что именно съезд советов является “высшей властью”, компетенция которой никак не ограничивается.</a:t>
            </a:r>
            <a:endParaRPr lang="ru-RU" sz="1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1" y="1556792"/>
            <a:ext cx="8018088" cy="309634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</a:rPr>
              <a:t>На </a:t>
            </a:r>
            <a:r>
              <a:rPr lang="en-US" sz="1800" dirty="0">
                <a:solidFill>
                  <a:srgbClr val="002060"/>
                </a:solidFill>
                <a:ea typeface="Calibri" panose="020F0502020204030204" pitchFamily="34" charset="0"/>
              </a:rPr>
              <a:t>II</a:t>
            </a: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</a:rPr>
              <a:t> Всесоюзном съезде 31 января 1924 г. была принята первая Конституция СССР. Высшим органом власти в стране провозглашался всесоюзный съезд советов (созывался один раз в год, а с 1927 г. - один раз в два года), ЦИК (двухпалатный), собиравшийся на сессии три раза в год</a:t>
            </a:r>
            <a:r>
              <a:rPr lang="ru-RU" sz="1800" dirty="0" smtClean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</a:rPr>
              <a:t> 5 декабря 1936 г. </a:t>
            </a:r>
            <a:r>
              <a:rPr lang="en-US" sz="1800" dirty="0">
                <a:solidFill>
                  <a:srgbClr val="002060"/>
                </a:solidFill>
                <a:ea typeface="Calibri" panose="020F0502020204030204" pitchFamily="34" charset="0"/>
              </a:rPr>
              <a:t>VIII</a:t>
            </a:r>
            <a:r>
              <a:rPr lang="ru-RU" sz="1800" dirty="0">
                <a:solidFill>
                  <a:srgbClr val="002060"/>
                </a:solidFill>
                <a:ea typeface="Calibri" panose="020F0502020204030204" pitchFamily="34" charset="0"/>
              </a:rPr>
              <a:t> Всесоюзный съезд советов принял новую Конституцию СССР. Она вводила всеобщие, прямые и равные выборы при тайном голосовании. На смену съездам советов и ЦИКу пришел Верховный Совет </a:t>
            </a:r>
            <a:r>
              <a:rPr lang="ru-RU" sz="1800" dirty="0" smtClean="0">
                <a:solidFill>
                  <a:srgbClr val="002060"/>
                </a:solidFill>
                <a:ea typeface="Calibri" panose="020F0502020204030204" pitchFamily="34" charset="0"/>
              </a:rPr>
              <a:t>СССР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7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227</TotalTime>
  <Words>951</Words>
  <Application>Microsoft Office PowerPoint</Application>
  <PresentationFormat>Экран (4:3)</PresentationFormat>
  <Paragraphs>90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Главное мероприятие</vt:lpstr>
      <vt:lpstr>История создания выборов в России</vt:lpstr>
      <vt:lpstr>Введение</vt:lpstr>
      <vt:lpstr>История выборов в России </vt:lpstr>
      <vt:lpstr>Новгородское вече</vt:lpstr>
      <vt:lpstr>Земские соборы</vt:lpstr>
      <vt:lpstr>Казачье самоуправление</vt:lpstr>
      <vt:lpstr>Государственная Дума</vt:lpstr>
      <vt:lpstr>Выборы после Февральской революции</vt:lpstr>
      <vt:lpstr> В июле 1918 г. V съезд советов принял Конституцию РСФСР.  В ней устанавливалось, что именно съезд советов является “высшей властью”, компетенция которой никак не ограничивается.</vt:lpstr>
      <vt:lpstr>Слайд 10</vt:lpstr>
      <vt:lpstr>Изменения  в системе государственной власти</vt:lpstr>
      <vt:lpstr>Выборы сегодня  </vt:lpstr>
      <vt:lpstr>Выборы сегодня</vt:lpstr>
      <vt:lpstr>           Главные принципы        </vt:lpstr>
      <vt:lpstr>Главные принципы   </vt:lpstr>
      <vt:lpstr>Заключение </vt:lpstr>
      <vt:lpstr>Слайд 17</vt:lpstr>
      <vt:lpstr>Источники: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создания выборов в России</dc:title>
  <dc:creator>user</dc:creator>
  <cp:lastModifiedBy>User</cp:lastModifiedBy>
  <cp:revision>29</cp:revision>
  <dcterms:created xsi:type="dcterms:W3CDTF">2024-03-02T09:04:45Z</dcterms:created>
  <dcterms:modified xsi:type="dcterms:W3CDTF">2024-03-04T09:18:18Z</dcterms:modified>
</cp:coreProperties>
</file>